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Merriweather Sans"/>
      <p:regular r:id="rId57"/>
      <p:bold r:id="rId58"/>
      <p:italic r:id="rId59"/>
      <p:boldItalic r:id="rId60"/>
    </p:embeddedFont>
    <p:embeddedFont>
      <p:font typeface="Merriweather Sans Medium"/>
      <p:regular r:id="rId61"/>
      <p:bold r:id="rId62"/>
      <p:italic r:id="rId63"/>
      <p:boldItalic r:id="rId64"/>
    </p:embeddedFont>
    <p:embeddedFont>
      <p:font typeface="Merriweather Sans ExtraBold"/>
      <p:bold r:id="rId65"/>
      <p:boldItalic r:id="rId66"/>
    </p:embeddedFont>
    <p:embeddedFont>
      <p:font typeface="Merriweather Sans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MerriweatherSans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SansMedium-bold.fntdata"/><Relationship Id="rId61" Type="http://schemas.openxmlformats.org/officeDocument/2006/relationships/font" Target="fonts/MerriweatherSansMedium-regular.fntdata"/><Relationship Id="rId20" Type="http://schemas.openxmlformats.org/officeDocument/2006/relationships/slide" Target="slides/slide15.xml"/><Relationship Id="rId64" Type="http://schemas.openxmlformats.org/officeDocument/2006/relationships/font" Target="fonts/MerriweatherSansMedium-boldItalic.fntdata"/><Relationship Id="rId63" Type="http://schemas.openxmlformats.org/officeDocument/2006/relationships/font" Target="fonts/MerriweatherSansMedium-italic.fntdata"/><Relationship Id="rId22" Type="http://schemas.openxmlformats.org/officeDocument/2006/relationships/slide" Target="slides/slide17.xml"/><Relationship Id="rId66" Type="http://schemas.openxmlformats.org/officeDocument/2006/relationships/font" Target="fonts/MerriweatherSansExtra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SansExtraBold-bold.fntdata"/><Relationship Id="rId24" Type="http://schemas.openxmlformats.org/officeDocument/2006/relationships/slide" Target="slides/slide19.xml"/><Relationship Id="rId68" Type="http://schemas.openxmlformats.org/officeDocument/2006/relationships/font" Target="fonts/MerriweatherSansLight-bold.fntdata"/><Relationship Id="rId23" Type="http://schemas.openxmlformats.org/officeDocument/2006/relationships/slide" Target="slides/slide18.xml"/><Relationship Id="rId67" Type="http://schemas.openxmlformats.org/officeDocument/2006/relationships/font" Target="fonts/MerriweatherSansLight-regular.fntdata"/><Relationship Id="rId60" Type="http://schemas.openxmlformats.org/officeDocument/2006/relationships/font" Target="fonts/Merriweather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Sans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MerriweatherSans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MerriweatherSans-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a37810c7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a37810c7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970121de8_1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970121de8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970121de8_1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970121de8_1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a37810c7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a37810c7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970121de8_1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970121de8_1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970121de8_1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970121de8_1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970121de8_1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970121de8_1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14f0104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14f0104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a37810c7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a37810c7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961b626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961b626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a37810c7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a37810c7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961b626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961b626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961b626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961b626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961b626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961b626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961b6262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961b6262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961b626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961b626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961b6262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961b6262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961b6262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961b6262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961b6262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961b6262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970121de8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970121de8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970121de8_1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970121de8_1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970121de8_1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970121de8_1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a37810c7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a37810c7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970121de8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970121de8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970121de8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970121de8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970121de8_2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970121de8_2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970121de8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970121de8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970121de8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970121de8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a37810c7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a37810c7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970121de8_8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970121de8_8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970121de8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970121de8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970121de8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970121de8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970121de8_1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970121de8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970121d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970121d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970121de8_8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970121de8_8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970121de8_8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970121de8_8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970121de8_8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970121de8_8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a37810c7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a37810c7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a30585d2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a30585d2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a30585d2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a30585d2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a30585d25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a30585d25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a30585d2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a30585d2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a30585d25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a30585d25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970121de8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970121de8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a37810c7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1a37810c7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04671b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04671b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970121de8_1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970121de8_1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970121de8_1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970121de8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70121de8_1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70121de8_1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970121de8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970121de8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80">
                <a:latin typeface="Merriweather Sans ExtraBold"/>
                <a:ea typeface="Merriweather Sans ExtraBold"/>
                <a:cs typeface="Merriweather Sans ExtraBold"/>
                <a:sym typeface="Merriweather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Merriweather Sans ExtraBold"/>
                <a:ea typeface="Merriweather Sans ExtraBold"/>
                <a:cs typeface="Merriweather Sans ExtraBold"/>
                <a:sym typeface="Merriweather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 Sans ExtraBold"/>
                <a:ea typeface="Merriweather Sans ExtraBold"/>
                <a:cs typeface="Merriweather Sans ExtraBold"/>
                <a:sym typeface="Merriweather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math_155_project" TargetMode="External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image" Target="../media/image68.png"/><Relationship Id="rId6" Type="http://schemas.openxmlformats.org/officeDocument/2006/relationships/image" Target="../media/image50.png"/><Relationship Id="rId7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75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7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85.png"/><Relationship Id="rId6" Type="http://schemas.openxmlformats.org/officeDocument/2006/relationships/image" Target="../media/image73.png"/><Relationship Id="rId7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78.png"/><Relationship Id="rId5" Type="http://schemas.openxmlformats.org/officeDocument/2006/relationships/image" Target="../media/image8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5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Relationship Id="rId4" Type="http://schemas.openxmlformats.org/officeDocument/2006/relationships/hyperlink" Target="https://www.analyticsvidhya.com/blog/2018/03/introduction-k-neighbours-algorithm-clustering/'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ocw.mit.edu/courses/18-06sc-linear-algebra-fall-2011/00e9c8f0eafedeab21a3d079a17ed3d8_MIT18_06SCF11_Ses2.2sum.pdf" TargetMode="External"/><Relationship Id="rId4" Type="http://schemas.openxmlformats.org/officeDocument/2006/relationships/hyperlink" Target="https://www.youtube.com/playlist?list=PLMrJAkhIeNNSVjnsviglFoY2nXildDCcv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Singular Value Decomposition</a:t>
            </a:r>
            <a:r>
              <a:rPr lang="en"/>
              <a:t> for Fac</a:t>
            </a:r>
            <a:r>
              <a:rPr lang="en"/>
              <a:t>e</a:t>
            </a:r>
            <a:r>
              <a:rPr lang="en"/>
              <a:t> Image Processing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52625"/>
            <a:ext cx="85206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Merriweather Sans Medium"/>
                <a:ea typeface="Merriweather Sans Medium"/>
                <a:cs typeface="Merriweather Sans Medium"/>
                <a:sym typeface="Merriweather Sans Medium"/>
              </a:rPr>
              <a:t>Math 155 Final Project</a:t>
            </a:r>
            <a:endParaRPr i="1" sz="2000">
              <a:latin typeface="Merriweather Sans Medium"/>
              <a:ea typeface="Merriweather Sans Medium"/>
              <a:cs typeface="Merriweather Sans Medium"/>
              <a:sym typeface="Merriweather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Jordan, Lukas, Beisong, Huixian, and Kai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r>
              <a:rPr lang="en" sz="1200"/>
              <a:t>Follow along! We will be going through the slides quite quickly:</a:t>
            </a:r>
            <a:br>
              <a:rPr lang="en" sz="1200"/>
            </a:b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https://bit.ly/math_155_project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46176" l="6393" r="6376" t="34699"/>
          <a:stretch/>
        </p:blipFill>
        <p:spPr>
          <a:xfrm>
            <a:off x="821275" y="536050"/>
            <a:ext cx="7503176" cy="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Projection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Projection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</a:t>
            </a:r>
            <a:r>
              <a:rPr lang="en"/>
              <a:t>Feature</a:t>
            </a:r>
            <a:r>
              <a:rPr lang="en"/>
              <a:t>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Image Compression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Image Compression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</a:t>
            </a:r>
            <a:r>
              <a:rPr lang="en"/>
              <a:t>Feature</a:t>
            </a:r>
            <a:r>
              <a:rPr lang="en"/>
              <a:t>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Algorithm</a:t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this, we have the following </a:t>
            </a:r>
            <a:r>
              <a:rPr i="1" lang="en"/>
              <a:t>general</a:t>
            </a:r>
            <a:r>
              <a:rPr lang="en"/>
              <a:t> algorithm for any form of image restoration/reconstruction, i.e., using the eigenfaces to only retain the most important information and thus remove unwanted </a:t>
            </a:r>
            <a:r>
              <a:rPr lang="en"/>
              <a:t>information (e.g., noise)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some input image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x</a:t>
            </a:r>
            <a:r>
              <a:rPr lang="en"/>
              <a:t> and eigenface cut-off point </a:t>
            </a:r>
            <a:r>
              <a:rPr i="1" lang="en"/>
              <a:t>r</a:t>
            </a:r>
            <a:r>
              <a:rPr lang="en"/>
              <a:t> 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Compute 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c</a:t>
            </a:r>
            <a:r>
              <a:rPr lang="en"/>
              <a:t> =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U</a:t>
            </a:r>
            <a:r>
              <a:rPr baseline="30000" lang="en"/>
              <a:t>T</a:t>
            </a:r>
            <a:r>
              <a:rPr lang="en"/>
              <a:t>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x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Only keep the first </a:t>
            </a:r>
            <a:r>
              <a:rPr i="1" lang="en"/>
              <a:t>r</a:t>
            </a:r>
            <a:r>
              <a:rPr lang="en"/>
              <a:t> values of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c</a:t>
            </a:r>
            <a:r>
              <a:rPr lang="en"/>
              <a:t> to get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c</a:t>
            </a:r>
            <a:r>
              <a:rPr baseline="-25000" lang="en"/>
              <a:t>small</a:t>
            </a:r>
            <a:r>
              <a:rPr lang="en"/>
              <a:t> (i.e., chop off the right of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c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Compute 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x</a:t>
            </a:r>
            <a:r>
              <a:rPr baseline="-25000" lang="en"/>
              <a:t>reconstructed</a:t>
            </a:r>
            <a:r>
              <a:rPr lang="en"/>
              <a:t> =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U</a:t>
            </a:r>
            <a:r>
              <a:rPr lang="en"/>
              <a:t>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c</a:t>
            </a:r>
            <a:r>
              <a:rPr baseline="-25000" lang="en"/>
              <a:t>small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have successfully used SVD to process images!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Image Denoising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146" name="Google Shape;146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Image Denoising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</a:t>
            </a:r>
            <a:r>
              <a:rPr lang="en"/>
              <a:t>Feature</a:t>
            </a:r>
            <a:r>
              <a:rPr lang="en"/>
              <a:t>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8725"/>
            <a:ext cx="3097926" cy="106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31"/>
          <p:cNvCxnSpPr/>
          <p:nvPr/>
        </p:nvCxnSpPr>
        <p:spPr>
          <a:xfrm flipH="1" rot="10800000">
            <a:off x="3496825" y="1503900"/>
            <a:ext cx="1438500" cy="78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31"/>
          <p:cNvCxnSpPr/>
          <p:nvPr/>
        </p:nvCxnSpPr>
        <p:spPr>
          <a:xfrm>
            <a:off x="3507775" y="2629875"/>
            <a:ext cx="1416600" cy="73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31"/>
          <p:cNvSpPr/>
          <p:nvPr/>
        </p:nvSpPr>
        <p:spPr>
          <a:xfrm>
            <a:off x="5154152" y="1152475"/>
            <a:ext cx="2001987" cy="614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Random</a:t>
            </a:r>
          </a:p>
        </p:txBody>
      </p:sp>
      <p:sp>
        <p:nvSpPr>
          <p:cNvPr id="155" name="Google Shape;155;p31"/>
          <p:cNvSpPr/>
          <p:nvPr/>
        </p:nvSpPr>
        <p:spPr>
          <a:xfrm>
            <a:off x="5022525" y="2966700"/>
            <a:ext cx="3872600" cy="6513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EEEEE"/>
                </a:solidFill>
                <a:latin typeface="Arial"/>
              </a:rPr>
              <a:t>Trivial Information</a:t>
            </a:r>
          </a:p>
        </p:txBody>
      </p:sp>
      <p:sp>
        <p:nvSpPr>
          <p:cNvPr id="156" name="Google Shape;156;p31"/>
          <p:cNvSpPr txBox="1"/>
          <p:nvPr/>
        </p:nvSpPr>
        <p:spPr>
          <a:xfrm>
            <a:off x="1919250" y="3817150"/>
            <a:ext cx="530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In other words, noise is high frequency information that usually comprises a relatively small/trivial part of the image.</a:t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Introduction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Introduction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</a:t>
            </a:r>
            <a:r>
              <a:rPr lang="en"/>
              <a:t>Feature</a:t>
            </a:r>
            <a:r>
              <a:rPr lang="en"/>
              <a:t>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214" y="96355"/>
            <a:ext cx="4967572" cy="22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/>
          <p:nvPr/>
        </p:nvSpPr>
        <p:spPr>
          <a:xfrm>
            <a:off x="1845321" y="2403101"/>
            <a:ext cx="5293666" cy="65360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Finding the main pattern</a:t>
            </a:r>
          </a:p>
        </p:txBody>
      </p:sp>
      <p:sp>
        <p:nvSpPr>
          <p:cNvPr id="163" name="Google Shape;163;p32"/>
          <p:cNvSpPr/>
          <p:nvPr/>
        </p:nvSpPr>
        <p:spPr>
          <a:xfrm>
            <a:off x="932246" y="3056251"/>
            <a:ext cx="7364234" cy="6620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Chopping off the irrelevant details</a:t>
            </a:r>
          </a:p>
        </p:txBody>
      </p:sp>
      <p:sp>
        <p:nvSpPr>
          <p:cNvPr id="164" name="Google Shape;164;p32"/>
          <p:cNvSpPr txBox="1"/>
          <p:nvPr/>
        </p:nvSpPr>
        <p:spPr>
          <a:xfrm>
            <a:off x="874263" y="3796575"/>
            <a:ext cx="748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Note that this is applied to </a:t>
            </a: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one single image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 and does not require a dataset! Intuitively, </a:t>
            </a:r>
            <a:r>
              <a:rPr i="1"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U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 encodes patterns across the horizontal direction of </a:t>
            </a:r>
            <a:r>
              <a:rPr i="1"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M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 and </a:t>
            </a:r>
            <a:r>
              <a:rPr i="1"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V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 encodes patterns across the vertical direction. We chop them off on the right because the column vectors, i.e., the patterns, are ordered from most to least significant—the least significant/highest frequency patterns are exactly the noise! (This is a bit different than what we just saw.)</a:t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180900" y="771675"/>
            <a:ext cx="8782200" cy="3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First we add random noise to our cleaned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SVD to the noisy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image approximations (5%-95%)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Root Mean Square Error (RSME) </a:t>
            </a:r>
            <a:endParaRPr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12" y="3962449"/>
            <a:ext cx="2951975" cy="8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675" y="3029469"/>
            <a:ext cx="1552352" cy="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217" y="3065938"/>
            <a:ext cx="2198108" cy="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852" y="2062363"/>
            <a:ext cx="1380302" cy="67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4183" y="1235154"/>
            <a:ext cx="1455631" cy="46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how SVD could deal with noises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0" y="990900"/>
            <a:ext cx="3074800" cy="292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750" y="687925"/>
            <a:ext cx="5829300" cy="388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34"/>
          <p:cNvCxnSpPr/>
          <p:nvPr/>
        </p:nvCxnSpPr>
        <p:spPr>
          <a:xfrm flipH="1">
            <a:off x="4901475" y="3124500"/>
            <a:ext cx="17700" cy="5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300"/>
            <a:ext cx="8839201" cy="3380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5"/>
          <p:cNvCxnSpPr/>
          <p:nvPr/>
        </p:nvCxnSpPr>
        <p:spPr>
          <a:xfrm>
            <a:off x="3462825" y="2736150"/>
            <a:ext cx="19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5"/>
          <p:cNvSpPr txBox="1"/>
          <p:nvPr/>
        </p:nvSpPr>
        <p:spPr>
          <a:xfrm>
            <a:off x="3418700" y="1880000"/>
            <a:ext cx="222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Chopping off the rest 85% of the information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9450"/>
            <a:ext cx="8839200" cy="20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2600"/>
            <a:ext cx="8839201" cy="211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110200"/>
            <a:ext cx="85206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Learn eigenfaces from a dataset of different faces with noise</a:t>
            </a:r>
            <a:endParaRPr sz="2400"/>
          </a:p>
        </p:txBody>
      </p:sp>
      <p:cxnSp>
        <p:nvCxnSpPr>
          <p:cNvPr id="201" name="Google Shape;201;p37"/>
          <p:cNvCxnSpPr/>
          <p:nvPr/>
        </p:nvCxnSpPr>
        <p:spPr>
          <a:xfrm>
            <a:off x="4486675" y="2089675"/>
            <a:ext cx="0" cy="8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7"/>
          <p:cNvSpPr/>
          <p:nvPr/>
        </p:nvSpPr>
        <p:spPr>
          <a:xfrm>
            <a:off x="2856089" y="3127225"/>
            <a:ext cx="3261149" cy="12188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PCA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536925" y="20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Olivetti</a:t>
            </a:r>
            <a:r>
              <a:rPr lang="en"/>
              <a:t> Face Denoising Examples</a:t>
            </a:r>
            <a:endParaRPr/>
          </a:p>
        </p:txBody>
      </p:sp>
      <p:grpSp>
        <p:nvGrpSpPr>
          <p:cNvPr id="208" name="Google Shape;208;p38"/>
          <p:cNvGrpSpPr/>
          <p:nvPr/>
        </p:nvGrpSpPr>
        <p:grpSpPr>
          <a:xfrm>
            <a:off x="1573125" y="836675"/>
            <a:ext cx="5991900" cy="4210401"/>
            <a:chOff x="1573125" y="836675"/>
            <a:chExt cx="5991900" cy="4210401"/>
          </a:xfrm>
        </p:grpSpPr>
        <p:pic>
          <p:nvPicPr>
            <p:cNvPr id="209" name="Google Shape;20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7825" y="836675"/>
              <a:ext cx="5928349" cy="421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38"/>
            <p:cNvSpPr/>
            <p:nvPr/>
          </p:nvSpPr>
          <p:spPr>
            <a:xfrm>
              <a:off x="1573125" y="2120625"/>
              <a:ext cx="5991900" cy="19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8"/>
            <p:cNvSpPr/>
            <p:nvPr/>
          </p:nvSpPr>
          <p:spPr>
            <a:xfrm>
              <a:off x="1573125" y="3583848"/>
              <a:ext cx="5991900" cy="19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725" y="317938"/>
            <a:ext cx="4808950" cy="22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00" y="2537613"/>
            <a:ext cx="4710084" cy="22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375" y="166238"/>
            <a:ext cx="2248925" cy="23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90037"/>
            <a:ext cx="3428924" cy="2301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9"/>
          <p:cNvCxnSpPr/>
          <p:nvPr/>
        </p:nvCxnSpPr>
        <p:spPr>
          <a:xfrm flipH="1">
            <a:off x="1629775" y="4278975"/>
            <a:ext cx="363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CelebA</a:t>
            </a:r>
            <a:r>
              <a:rPr lang="en"/>
              <a:t> Face Denoising Examples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250"/>
            <a:ext cx="8839204" cy="12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2347"/>
            <a:ext cx="8839204" cy="12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93444"/>
            <a:ext cx="8842250" cy="128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CelebA</a:t>
            </a:r>
            <a:r>
              <a:rPr lang="en"/>
              <a:t> Face Denoising Examples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250"/>
            <a:ext cx="8839204" cy="12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2347"/>
            <a:ext cx="8839204" cy="12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93444"/>
            <a:ext cx="8842250" cy="123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Tuning Light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42" name="Google Shape;242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Tuning Light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Feature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8 Eigenfaces (</a:t>
            </a:r>
            <a:r>
              <a:rPr i="1" lang="en"/>
              <a:t>Yale-B</a:t>
            </a:r>
            <a:r>
              <a:rPr lang="en"/>
              <a:t>)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0" y="1000975"/>
            <a:ext cx="6695010" cy="18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511" y="2944450"/>
            <a:ext cx="6694976" cy="18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14850" t="0"/>
          <a:stretch/>
        </p:blipFill>
        <p:spPr>
          <a:xfrm>
            <a:off x="311700" y="3313031"/>
            <a:ext cx="8520602" cy="163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 rotWithShape="1">
          <a:blip r:embed="rId4">
            <a:alphaModFix/>
          </a:blip>
          <a:srcRect b="0" l="0" r="77639" t="0"/>
          <a:stretch/>
        </p:blipFill>
        <p:spPr>
          <a:xfrm>
            <a:off x="5074025" y="815287"/>
            <a:ext cx="1929385" cy="235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3">
            <a:alphaModFix/>
          </a:blip>
          <a:srcRect b="0" l="86742" r="0" t="0"/>
          <a:stretch/>
        </p:blipFill>
        <p:spPr>
          <a:xfrm>
            <a:off x="2140600" y="800812"/>
            <a:ext cx="1929385" cy="238278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Lighting Contrast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5">
            <a:alphaModFix/>
          </a:blip>
          <a:srcRect b="0" l="0" r="77639" t="0"/>
          <a:stretch/>
        </p:blipFill>
        <p:spPr>
          <a:xfrm>
            <a:off x="7185573" y="2127028"/>
            <a:ext cx="820699" cy="10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/>
        </p:nvSpPr>
        <p:spPr>
          <a:xfrm>
            <a:off x="7111154" y="1726489"/>
            <a:ext cx="14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Inverted so you can see better</a:t>
            </a:r>
            <a:endParaRPr sz="1200"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Left–Right</a:t>
            </a:r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 rotWithShape="1">
          <a:blip r:embed="rId3">
            <a:alphaModFix/>
          </a:blip>
          <a:srcRect b="0" l="25836" r="51805" t="0"/>
          <a:stretch/>
        </p:blipFill>
        <p:spPr>
          <a:xfrm>
            <a:off x="5074300" y="816485"/>
            <a:ext cx="1928825" cy="235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 rotWithShape="1">
          <a:blip r:embed="rId4">
            <a:alphaModFix/>
          </a:blip>
          <a:srcRect b="0" l="0" r="14741" t="0"/>
          <a:stretch/>
        </p:blipFill>
        <p:spPr>
          <a:xfrm>
            <a:off x="311700" y="3315136"/>
            <a:ext cx="8520602" cy="163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 rotWithShape="1">
          <a:blip r:embed="rId4">
            <a:alphaModFix/>
          </a:blip>
          <a:srcRect b="0" l="86776" r="0" t="0"/>
          <a:stretch/>
        </p:blipFill>
        <p:spPr>
          <a:xfrm>
            <a:off x="2140874" y="799238"/>
            <a:ext cx="1928827" cy="23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0" l="0" r="14835" t="0"/>
          <a:stretch/>
        </p:blipFill>
        <p:spPr>
          <a:xfrm>
            <a:off x="311700" y="3313331"/>
            <a:ext cx="8520602" cy="16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 rotWithShape="1">
          <a:blip r:embed="rId4">
            <a:alphaModFix/>
          </a:blip>
          <a:srcRect b="0" l="51496" r="25696" t="0"/>
          <a:stretch/>
        </p:blipFill>
        <p:spPr>
          <a:xfrm>
            <a:off x="5074025" y="811340"/>
            <a:ext cx="1929385" cy="230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0" l="86886" r="0" t="0"/>
          <a:stretch/>
        </p:blipFill>
        <p:spPr>
          <a:xfrm>
            <a:off x="2140599" y="760825"/>
            <a:ext cx="1929385" cy="240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Top–Bottom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 rotWithShape="1">
          <a:blip r:embed="rId3">
            <a:alphaModFix/>
          </a:blip>
          <a:srcRect b="0" l="0" r="14726" t="0"/>
          <a:stretch/>
        </p:blipFill>
        <p:spPr>
          <a:xfrm>
            <a:off x="311700" y="3315440"/>
            <a:ext cx="8520602" cy="163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 rotWithShape="1">
          <a:blip r:embed="rId4">
            <a:alphaModFix/>
          </a:blip>
          <a:srcRect b="0" l="77304" r="0" t="0"/>
          <a:stretch/>
        </p:blipFill>
        <p:spPr>
          <a:xfrm>
            <a:off x="7184450" y="2134263"/>
            <a:ext cx="822959" cy="98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 rotWithShape="1">
          <a:blip r:embed="rId5">
            <a:alphaModFix/>
          </a:blip>
          <a:srcRect b="0" l="77304" r="0" t="0"/>
          <a:stretch/>
        </p:blipFill>
        <p:spPr>
          <a:xfrm>
            <a:off x="5074025" y="834575"/>
            <a:ext cx="1929385" cy="231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7"/>
          <p:cNvPicPr preferRelativeResize="0"/>
          <p:nvPr/>
        </p:nvPicPr>
        <p:blipFill rotWithShape="1">
          <a:blip r:embed="rId3">
            <a:alphaModFix/>
          </a:blip>
          <a:srcRect b="0" l="86886" r="0" t="0"/>
          <a:stretch/>
        </p:blipFill>
        <p:spPr>
          <a:xfrm>
            <a:off x="2140600" y="806525"/>
            <a:ext cx="1929385" cy="2397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Underglow</a:t>
            </a:r>
            <a:endParaRPr/>
          </a:p>
        </p:txBody>
      </p:sp>
      <p:sp>
        <p:nvSpPr>
          <p:cNvPr id="285" name="Google Shape;285;p47"/>
          <p:cNvSpPr txBox="1"/>
          <p:nvPr/>
        </p:nvSpPr>
        <p:spPr>
          <a:xfrm>
            <a:off x="7111154" y="1726489"/>
            <a:ext cx="146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Inverted so you can see better</a:t>
            </a:r>
            <a:endParaRPr sz="1200"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Facial Feature Recovery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291" name="Google Shape;291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Facial Feature Recovery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Classification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76" y="1169775"/>
            <a:ext cx="1163753" cy="13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575" y="3085344"/>
            <a:ext cx="1163753" cy="13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7922" y="1169783"/>
            <a:ext cx="1163753" cy="137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922" y="3085340"/>
            <a:ext cx="1163753" cy="137236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/>
          <p:nvPr/>
        </p:nvSpPr>
        <p:spPr>
          <a:xfrm>
            <a:off x="4535103" y="2328147"/>
            <a:ext cx="1478100" cy="97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49"/>
          <p:cNvGrpSpPr/>
          <p:nvPr/>
        </p:nvGrpSpPr>
        <p:grpSpPr>
          <a:xfrm>
            <a:off x="6596385" y="1974321"/>
            <a:ext cx="1423483" cy="1678639"/>
            <a:chOff x="6931250" y="1661413"/>
            <a:chExt cx="1505375" cy="1820650"/>
          </a:xfrm>
        </p:grpSpPr>
        <p:pic>
          <p:nvPicPr>
            <p:cNvPr id="302" name="Google Shape;302;p49"/>
            <p:cNvPicPr preferRelativeResize="0"/>
            <p:nvPr/>
          </p:nvPicPr>
          <p:blipFill>
            <a:blip r:embed="rId7">
              <a:alphaModFix amt="98000"/>
            </a:blip>
            <a:stretch>
              <a:fillRect/>
            </a:stretch>
          </p:blipFill>
          <p:spPr>
            <a:xfrm>
              <a:off x="6931250" y="1661413"/>
              <a:ext cx="1505375" cy="182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9"/>
            <p:cNvSpPr/>
            <p:nvPr/>
          </p:nvSpPr>
          <p:spPr>
            <a:xfrm>
              <a:off x="7106838" y="1853275"/>
              <a:ext cx="1154196" cy="1436940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7416551" y="2253788"/>
              <a:ext cx="455550" cy="6359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A86E8"/>
                  </a:solidFill>
                  <a:latin typeface="Arial"/>
                </a:rPr>
                <a:t>?</a:t>
              </a:r>
            </a:p>
          </p:txBody>
        </p:sp>
      </p:grpSp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Facial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673" y="151598"/>
            <a:ext cx="1505375" cy="182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50" y="3467550"/>
            <a:ext cx="9144079" cy="12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1598"/>
            <a:ext cx="1505375" cy="182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12807"/>
            <a:ext cx="9144003" cy="128141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7755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Covered Eyes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66270"/>
            <a:ext cx="9144003" cy="12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2109932"/>
            <a:ext cx="9144003" cy="12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10" y="158348"/>
            <a:ext cx="1505375" cy="182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313" y="158338"/>
            <a:ext cx="1505375" cy="18206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7823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Covered Mouth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77" y="1756840"/>
            <a:ext cx="1851650" cy="22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71" y="1376346"/>
            <a:ext cx="1230675" cy="148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074" y="2972038"/>
            <a:ext cx="1230675" cy="1488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4381950" y="892488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50</a:t>
            </a:r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4381938" y="4460438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200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6100" y="1376350"/>
            <a:ext cx="1230675" cy="148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421" y="1376359"/>
            <a:ext cx="1230675" cy="148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6096" y="2972046"/>
            <a:ext cx="1230675" cy="148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421" y="2972046"/>
            <a:ext cx="1230675" cy="14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/>
          <p:nvPr/>
        </p:nvSpPr>
        <p:spPr>
          <a:xfrm>
            <a:off x="7411088" y="4460450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130</a:t>
            </a:r>
            <a:endParaRPr/>
          </a:p>
        </p:txBody>
      </p:sp>
      <p:sp>
        <p:nvSpPr>
          <p:cNvPr id="338" name="Google Shape;338;p52"/>
          <p:cNvSpPr txBox="1"/>
          <p:nvPr/>
        </p:nvSpPr>
        <p:spPr>
          <a:xfrm>
            <a:off x="7411088" y="892500"/>
            <a:ext cx="14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140</a:t>
            </a:r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964250" y="1292700"/>
            <a:ext cx="10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81071" y="1388171"/>
            <a:ext cx="1230675" cy="148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66971" y="2972046"/>
            <a:ext cx="1230675" cy="14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Optimal Threshold Output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38" y="1471600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38" y="1471613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38" y="1471613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138" y="1471600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138" y="1471600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11075" y="914900"/>
            <a:ext cx="5868825" cy="18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7175" y="3070749"/>
            <a:ext cx="6436649" cy="16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/>
        </p:nvSpPr>
        <p:spPr>
          <a:xfrm>
            <a:off x="829138" y="3680488"/>
            <a:ext cx="10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355" name="Google Shape;355;p53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Crazier?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650" y="133738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575" y="875900"/>
            <a:ext cx="1165925" cy="1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499" y="875891"/>
            <a:ext cx="1165925" cy="141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419345"/>
            <a:ext cx="9144003" cy="12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86074"/>
            <a:ext cx="9143895" cy="12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Two Faces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920" y="1009646"/>
            <a:ext cx="1165575" cy="14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171" y="1009633"/>
            <a:ext cx="11655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663" y="219038"/>
            <a:ext cx="1819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75" y="2580995"/>
            <a:ext cx="9144003" cy="12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" y="3862395"/>
            <a:ext cx="9144003" cy="128141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Mixing</a:t>
            </a:r>
            <a:r>
              <a:rPr lang="en"/>
              <a:t> Two Faces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265500" y="1374306"/>
            <a:ext cx="4045200" cy="23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Facial Classification</a:t>
            </a:r>
            <a:endParaRPr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sp>
        <p:nvSpPr>
          <p:cNvPr id="381" name="Google Shape;381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Projection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Compression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Image Denoising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Tuning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 Light"/>
              <a:buAutoNum type="arabicPeriod"/>
            </a:pPr>
            <a:r>
              <a:rPr lang="en"/>
              <a:t>Facial Feature Recovery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 Sans"/>
              <a:buAutoNum type="arabicPeriod"/>
            </a:pPr>
            <a:r>
              <a:rPr b="1" lang="en">
                <a:latin typeface="Merriweather Sans"/>
                <a:ea typeface="Merriweather Sans"/>
                <a:cs typeface="Merriweather Sans"/>
                <a:sym typeface="Merriweather Sans"/>
              </a:rPr>
              <a:t>Facial Classification</a:t>
            </a:r>
            <a:endParaRPr b="1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Classification</a:t>
            </a:r>
            <a:endParaRPr/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Goal: Take a previously unseen image, and classify it against a set of known “identities”—i.e.  people—and their known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Dilemma:  </a:t>
            </a:r>
            <a:r>
              <a:rPr lang="en"/>
              <a:t>Pictures</a:t>
            </a:r>
            <a:r>
              <a:rPr lang="en"/>
              <a:t> of the same person can have drastically different lighting and poses. This means we cannot directly compare images of faces!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person in our dataset has 9 training faces and 1 test face.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0" y="3137249"/>
            <a:ext cx="8333400" cy="14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7"/>
          <p:cNvSpPr txBox="1"/>
          <p:nvPr/>
        </p:nvSpPr>
        <p:spPr>
          <a:xfrm>
            <a:off x="3214800" y="4575500"/>
            <a:ext cx="27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The </a:t>
            </a:r>
            <a:r>
              <a:rPr i="1"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Olivetti Faces Dataset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.</a:t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49" y="3069977"/>
            <a:ext cx="5681777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850" y="1560153"/>
            <a:ext cx="5681776" cy="101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50" y="2255000"/>
            <a:ext cx="13239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8"/>
          <p:cNvSpPr txBox="1"/>
          <p:nvPr/>
        </p:nvSpPr>
        <p:spPr>
          <a:xfrm>
            <a:off x="1657225" y="2435525"/>
            <a:ext cx="452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?</a:t>
            </a:r>
            <a:endParaRPr sz="4500"/>
          </a:p>
        </p:txBody>
      </p:sp>
      <p:cxnSp>
        <p:nvCxnSpPr>
          <p:cNvPr id="398" name="Google Shape;398;p58"/>
          <p:cNvCxnSpPr>
            <a:stCxn id="397" idx="3"/>
            <a:endCxn id="394" idx="1"/>
          </p:cNvCxnSpPr>
          <p:nvPr/>
        </p:nvCxnSpPr>
        <p:spPr>
          <a:xfrm>
            <a:off x="2109325" y="2874125"/>
            <a:ext cx="1228500" cy="7023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58"/>
          <p:cNvCxnSpPr>
            <a:stCxn id="397" idx="3"/>
            <a:endCxn id="395" idx="1"/>
          </p:cNvCxnSpPr>
          <p:nvPr/>
        </p:nvCxnSpPr>
        <p:spPr>
          <a:xfrm flipH="1" rot="10800000">
            <a:off x="2109325" y="2065925"/>
            <a:ext cx="1228500" cy="8082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8"/>
          <p:cNvSpPr txBox="1"/>
          <p:nvPr>
            <p:ph type="title"/>
          </p:nvPr>
        </p:nvSpPr>
        <p:spPr>
          <a:xfrm>
            <a:off x="311700" y="48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Example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SVD Helps</a:t>
            </a:r>
            <a:r>
              <a:rPr lang="en"/>
              <a:t> Classification</a:t>
            </a:r>
            <a:endParaRPr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discussed previously, we can use the matrix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U</a:t>
            </a:r>
            <a:r>
              <a:rPr lang="en"/>
              <a:t> to send our image into features space!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similar to the Fourier Transform, except we are selecting for abstract features instead of frequencies.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then ignore the features representing lighting  and pose information and compare the remaining, identity specific, information.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625" y="3356075"/>
            <a:ext cx="1716350" cy="160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59"/>
          <p:cNvCxnSpPr>
            <a:stCxn id="407" idx="3"/>
            <a:endCxn id="409" idx="1"/>
          </p:cNvCxnSpPr>
          <p:nvPr/>
        </p:nvCxnSpPr>
        <p:spPr>
          <a:xfrm>
            <a:off x="2713975" y="4158688"/>
            <a:ext cx="32238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9" name="Google Shape;409;p59"/>
          <p:cNvPicPr preferRelativeResize="0"/>
          <p:nvPr/>
        </p:nvPicPr>
        <p:blipFill rotWithShape="1">
          <a:blip r:embed="rId4">
            <a:alphaModFix/>
          </a:blip>
          <a:srcRect b="0" l="1845" r="0" t="0"/>
          <a:stretch/>
        </p:blipFill>
        <p:spPr>
          <a:xfrm>
            <a:off x="5937775" y="3318325"/>
            <a:ext cx="1684625" cy="1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 txBox="1"/>
          <p:nvPr/>
        </p:nvSpPr>
        <p:spPr>
          <a:xfrm>
            <a:off x="3994875" y="3563050"/>
            <a:ext cx="824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100"/>
              <a:t>U</a:t>
            </a:r>
            <a:endParaRPr b="1" i="1" sz="3100"/>
          </a:p>
        </p:txBody>
      </p:sp>
      <p:sp>
        <p:nvSpPr>
          <p:cNvPr id="411" name="Google Shape;411;p59"/>
          <p:cNvSpPr txBox="1"/>
          <p:nvPr/>
        </p:nvSpPr>
        <p:spPr>
          <a:xfrm>
            <a:off x="7714025" y="4345700"/>
            <a:ext cx="14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*Brightness was increased</a:t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Method </a:t>
            </a:r>
            <a:r>
              <a:rPr lang="en"/>
              <a:t>1: Averaging</a:t>
            </a:r>
            <a:endParaRPr/>
          </a:p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11700" y="863550"/>
            <a:ext cx="51165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average feature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f</a:t>
            </a:r>
            <a:r>
              <a:rPr b="1" baseline="-25000" i="1" lang="en">
                <a:latin typeface="Merriweather Sans"/>
                <a:ea typeface="Merriweather Sans"/>
                <a:cs typeface="Merriweather Sans"/>
                <a:sym typeface="Merriweather Sans"/>
              </a:rPr>
              <a:t>i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r>
              <a:rPr lang="en"/>
              <a:t>vector </a:t>
            </a:r>
            <a:r>
              <a:rPr lang="en"/>
              <a:t>of</a:t>
            </a:r>
            <a:r>
              <a:rPr lang="en"/>
              <a:t> all images for each identity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i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feature vector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v </a:t>
            </a:r>
            <a:r>
              <a:rPr lang="en"/>
              <a:t>of </a:t>
            </a:r>
            <a:r>
              <a:rPr lang="en"/>
              <a:t>an</a:t>
            </a:r>
            <a:r>
              <a:rPr lang="en"/>
              <a:t> image with unknown 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focus on elements 20-200 of each.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identity with the smallest distance to feature vector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v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I.e. find </a:t>
            </a:r>
            <a:r>
              <a:rPr b="1" i="1" lang="en"/>
              <a:t>i </a:t>
            </a:r>
            <a:r>
              <a:rPr lang="en"/>
              <a:t>to minimize </a:t>
            </a:r>
            <a:r>
              <a:rPr b="1" i="1" lang="en"/>
              <a:t>norm(f</a:t>
            </a:r>
            <a:r>
              <a:rPr b="1" baseline="-25000" i="1" lang="en"/>
              <a:t>i</a:t>
            </a:r>
            <a:r>
              <a:rPr b="1" i="1" lang="en"/>
              <a:t> - v)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Now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i </a:t>
            </a:r>
            <a:r>
              <a:rPr lang="en"/>
              <a:t>is the predicted identity!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method has: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 50% accuracy for 2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~2</a:t>
            </a:r>
            <a:r>
              <a:rPr lang="en"/>
              <a:t>0</a:t>
            </a:r>
            <a:r>
              <a:rPr lang="en"/>
              <a:t>% accuracy for 20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</a:t>
            </a:r>
            <a:r>
              <a:rPr lang="en"/>
              <a:t>7</a:t>
            </a:r>
            <a:r>
              <a:rPr lang="en"/>
              <a:t>5% accuracy for 40 faces</a:t>
            </a:r>
            <a:endParaRPr/>
          </a:p>
        </p:txBody>
      </p:sp>
      <p:pic>
        <p:nvPicPr>
          <p:cNvPr id="418" name="Google Shape;4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450" y="937476"/>
            <a:ext cx="3757401" cy="6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0"/>
          <p:cNvPicPr preferRelativeResize="0"/>
          <p:nvPr/>
        </p:nvPicPr>
        <p:blipFill rotWithShape="1">
          <a:blip r:embed="rId4">
            <a:alphaModFix/>
          </a:blip>
          <a:srcRect b="0" l="2372" r="0" t="0"/>
          <a:stretch/>
        </p:blipFill>
        <p:spPr>
          <a:xfrm>
            <a:off x="5733425" y="2685200"/>
            <a:ext cx="1356075" cy="13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275" y="2660735"/>
            <a:ext cx="1389025" cy="141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0"/>
          <p:cNvCxnSpPr>
            <a:endCxn id="419" idx="0"/>
          </p:cNvCxnSpPr>
          <p:nvPr/>
        </p:nvCxnSpPr>
        <p:spPr>
          <a:xfrm>
            <a:off x="6403962" y="1821800"/>
            <a:ext cx="7500" cy="8634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60"/>
          <p:cNvCxnSpPr/>
          <p:nvPr/>
        </p:nvCxnSpPr>
        <p:spPr>
          <a:xfrm>
            <a:off x="8134025" y="1821900"/>
            <a:ext cx="7500" cy="8634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Method 2: K-Nearest Neighbors</a:t>
            </a:r>
            <a:endParaRPr/>
          </a:p>
        </p:txBody>
      </p:sp>
      <p:sp>
        <p:nvSpPr>
          <p:cNvPr id="428" name="Google Shape;428;p61"/>
          <p:cNvSpPr txBox="1"/>
          <p:nvPr>
            <p:ph idx="1" type="body"/>
          </p:nvPr>
        </p:nvSpPr>
        <p:spPr>
          <a:xfrm>
            <a:off x="311700" y="863550"/>
            <a:ext cx="5530800" cy="4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all known images into “feature space” and remember their identities.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feature vector of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v </a:t>
            </a:r>
            <a:r>
              <a:rPr lang="en"/>
              <a:t>our image with unknown 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focus on elements 20-200 of each.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</a:t>
            </a:r>
            <a:r>
              <a:rPr b="1" i="1" lang="en">
                <a:latin typeface="Merriweather Sans"/>
                <a:ea typeface="Merriweather Sans"/>
                <a:cs typeface="Merriweather Sans"/>
                <a:sym typeface="Merriweather Sans"/>
              </a:rPr>
              <a:t>k = 6</a:t>
            </a:r>
            <a:r>
              <a:rPr lang="en"/>
              <a:t> nearest known feature vectors.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Pick the most frequent identity among those nearest vectors.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method has: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 100% accuracy for 2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~80% accuracy for 20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~85% accuracy for 40 faces</a:t>
            </a:r>
            <a:endParaRPr/>
          </a:p>
        </p:txBody>
      </p:sp>
      <p:pic>
        <p:nvPicPr>
          <p:cNvPr id="429" name="Google Shape;4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600" y="1542425"/>
            <a:ext cx="3138600" cy="28341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5901825" y="4463250"/>
            <a:ext cx="30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Figure </a:t>
            </a:r>
            <a:r>
              <a:rPr lang="en">
                <a:latin typeface="Merriweather Sans Light"/>
                <a:ea typeface="Merriweather Sans Light"/>
                <a:cs typeface="Merriweather Sans Light"/>
                <a:sym typeface="Merriweather Sans Light"/>
              </a:rPr>
              <a:t>Credit: </a:t>
            </a:r>
            <a:r>
              <a:rPr lang="en" u="sng">
                <a:solidFill>
                  <a:schemeClr val="hlink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  <a:hlinkClick r:id="rId4"/>
              </a:rPr>
              <a:t>Analytics Vidhya</a:t>
            </a:r>
            <a:endParaRPr>
              <a:latin typeface="Merriweather Sans Light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436" name="Google Shape;436;p62"/>
          <p:cNvSpPr txBox="1"/>
          <p:nvPr>
            <p:ph idx="1" type="subTitle"/>
          </p:nvPr>
        </p:nvSpPr>
        <p:spPr>
          <a:xfrm>
            <a:off x="311700" y="2834125"/>
            <a:ext cx="85206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SVD is cool and you should use it more :)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/>
          <p:nvPr>
            <p:ph type="title"/>
          </p:nvPr>
        </p:nvSpPr>
        <p:spPr>
          <a:xfrm>
            <a:off x="311700" y="28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9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Font typeface="Merriweather Sans Light"/>
              <a:buAutoNum type="arabicPeriod"/>
            </a:pPr>
            <a:r>
              <a:rPr lang="en" sz="1565"/>
              <a:t>“Projections Onto Subspaces.” </a:t>
            </a:r>
            <a:r>
              <a:rPr i="1" lang="en" sz="1565"/>
              <a:t>18.06SC Linear Algebra</a:t>
            </a:r>
            <a:r>
              <a:rPr lang="en" sz="1565"/>
              <a:t>, </a:t>
            </a:r>
            <a:r>
              <a:rPr lang="en" sz="1565"/>
              <a:t>MIT OpenCourseWare, </a:t>
            </a:r>
            <a:r>
              <a:rPr lang="en" sz="1565" u="sng">
                <a:solidFill>
                  <a:schemeClr val="hlink"/>
                </a:solidFill>
                <a:hlinkClick r:id="rId3"/>
              </a:rPr>
              <a:t>https://ocw.mit.edu/courses/18-06sc-linear-algebra-fall-2011/00e9c8f0eafedeab21a3d079a17ed3d8_MIT18_06SCF11_Ses2.2sum.pdf</a:t>
            </a:r>
            <a:r>
              <a:rPr lang="en" sz="1565"/>
              <a:t>.</a:t>
            </a:r>
            <a:r>
              <a:rPr lang="en" sz="1565"/>
              <a:t> </a:t>
            </a:r>
            <a:endParaRPr sz="1565"/>
          </a:p>
          <a:p>
            <a:pPr indent="-3279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Font typeface="Merriweather Sans Light"/>
              <a:buAutoNum type="arabicPeriod"/>
            </a:pPr>
            <a:r>
              <a:rPr lang="en" sz="1565"/>
              <a:t>Guoliang Zeng, “Facial Recognition with Singular Value Decomposition.” In: Elleithy, K. (eds) Advances and Innovations in Systems, Computing Sciences and Software Engineering. Springer, Dordrecht.</a:t>
            </a:r>
            <a:endParaRPr sz="1565"/>
          </a:p>
          <a:p>
            <a:pPr indent="-3279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Font typeface="Merriweather Sans Light"/>
              <a:buAutoNum type="arabicPeriod"/>
            </a:pPr>
            <a:r>
              <a:rPr lang="en" sz="1565"/>
              <a:t>Phillip K Poon, </a:t>
            </a:r>
            <a:r>
              <a:rPr i="1" lang="en" sz="1565"/>
              <a:t>“</a:t>
            </a:r>
            <a:r>
              <a:rPr lang="en" sz="1565"/>
              <a:t>Image Denoising with Singular Value Decomposition and Principal Component Analysis</a:t>
            </a:r>
            <a:r>
              <a:rPr i="1" lang="en" sz="1565"/>
              <a:t>”</a:t>
            </a:r>
            <a:r>
              <a:rPr lang="en" sz="1565"/>
              <a:t>,  December 2009.</a:t>
            </a:r>
            <a:endParaRPr sz="1565"/>
          </a:p>
          <a:p>
            <a:pPr indent="-3279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65"/>
              <a:buFont typeface="Merriweather Sans Light"/>
              <a:buAutoNum type="arabicPeriod"/>
            </a:pPr>
            <a:r>
              <a:rPr lang="en" sz="1565"/>
              <a:t>Steve Brunton, </a:t>
            </a:r>
            <a:r>
              <a:rPr i="1" lang="en" sz="1565"/>
              <a:t>“</a:t>
            </a:r>
            <a:r>
              <a:rPr lang="en" sz="1565"/>
              <a:t>Singular Value Decomposition [Data-Driven Science and Engineering]</a:t>
            </a:r>
            <a:r>
              <a:rPr i="1" lang="en" sz="1565"/>
              <a:t>”  YouTube, </a:t>
            </a:r>
            <a:r>
              <a:rPr lang="en" sz="1565"/>
              <a:t>uploaded by Steve Brunton, 8 October. 2022, </a:t>
            </a:r>
            <a:r>
              <a:rPr lang="en" sz="1565" u="sng">
                <a:solidFill>
                  <a:schemeClr val="hlink"/>
                </a:solidFill>
                <a:hlinkClick r:id="rId4"/>
              </a:rPr>
              <a:t>https://www.youtube.com/playlist?list=PLMrJAkhIeNNSVjnsviglFoY2nXildDCcv</a:t>
            </a:r>
            <a:r>
              <a:rPr lang="en" sz="1565"/>
              <a:t>.</a:t>
            </a:r>
            <a:endParaRPr sz="156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